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3" y="8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BOOLEAN FUNCTIONS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 1 f2														</a:t>
            </a:r>
          </a:p>
          <a:p>
            <a:r>
              <a:rPr lang="en-US" dirty="0" err="1" smtClean="0"/>
              <a:t>Cireap</a:t>
            </a:r>
            <a:r>
              <a:rPr lang="en-US" dirty="0" smtClean="0"/>
              <a:t> Bogdan    gr 912					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6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Simplification of DCF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532" y="1513169"/>
            <a:ext cx="7848600" cy="5279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386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Veitch-</a:t>
            </a:r>
            <a:r>
              <a:rPr lang="en-US" b="1" dirty="0" err="1"/>
              <a:t>Karnaugh</a:t>
            </a:r>
            <a:r>
              <a:rPr lang="en-US" b="1" dirty="0"/>
              <a:t> Diagrams Method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4968847" cy="346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117" y="1447800"/>
            <a:ext cx="6566448" cy="445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1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104789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Karnaugh</a:t>
            </a:r>
            <a:r>
              <a:rPr lang="en-US" dirty="0"/>
              <a:t> </a:t>
            </a:r>
            <a:r>
              <a:rPr lang="en-US" dirty="0" smtClean="0"/>
              <a:t>diagrams simplify both DCF and CCF</a:t>
            </a:r>
            <a:br>
              <a:rPr lang="en-US" dirty="0" smtClean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77333" y="1279888"/>
                <a:ext cx="10615797" cy="838876"/>
              </a:xfrm>
            </p:spPr>
            <p:txBody>
              <a:bodyPr/>
              <a:lstStyle/>
              <a:p>
                <a:r>
                  <a:rPr lang="en-US" dirty="0" smtClean="0"/>
                  <a:t>DCF(f) = m0 V m1 V m5 V m7 = (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o-RO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ro-RO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ro-RO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o-RO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ro-RO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̅"/>
                        <m:ctrlPr>
                          <a:rPr lang="ro-RO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</a:t>
                </a:r>
                <a:endParaRPr lang="ro-RO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/>
                  <a:t>Factorization process =&gt; the set of maximal </a:t>
                </a:r>
                <a:r>
                  <a:rPr lang="en-US" dirty="0" err="1" smtClean="0"/>
                  <a:t>monoms</a:t>
                </a:r>
                <a:r>
                  <a:rPr lang="en-US" dirty="0" smtClean="0"/>
                  <a:t> M(f)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279888"/>
                <a:ext cx="10615797" cy="838876"/>
              </a:xfrm>
              <a:blipFill>
                <a:blip r:embed="rId2"/>
                <a:stretch>
                  <a:fillRect l="-115" t="-507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659886"/>
              </p:ext>
            </p:extLst>
          </p:nvPr>
        </p:nvGraphicFramePr>
        <p:xfrm>
          <a:off x="259357" y="2076605"/>
          <a:ext cx="4184510" cy="203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2">
                  <a:extLst>
                    <a:ext uri="{9D8B030D-6E8A-4147-A177-3AD203B41FA5}">
                      <a16:colId xmlns:a16="http://schemas.microsoft.com/office/drawing/2014/main" val="2699842822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616039868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3766439375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983313417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231136142"/>
                    </a:ext>
                  </a:extLst>
                </a:gridCol>
              </a:tblGrid>
              <a:tr h="67949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baseline="0" dirty="0" err="1" smtClean="0"/>
                        <a:t>yz</a:t>
                      </a:r>
                      <a:r>
                        <a:rPr lang="en-US" baseline="0" dirty="0" smtClean="0"/>
                        <a:t>    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5015091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5403387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m5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m7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25757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056247"/>
              </p:ext>
            </p:extLst>
          </p:nvPr>
        </p:nvGraphicFramePr>
        <p:xfrm>
          <a:off x="7295966" y="1881218"/>
          <a:ext cx="4184510" cy="203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2">
                  <a:extLst>
                    <a:ext uri="{9D8B030D-6E8A-4147-A177-3AD203B41FA5}">
                      <a16:colId xmlns:a16="http://schemas.microsoft.com/office/drawing/2014/main" val="2699842822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616039868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3766439375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983313417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231136142"/>
                    </a:ext>
                  </a:extLst>
                </a:gridCol>
              </a:tblGrid>
              <a:tr h="67949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baseline="0" dirty="0" err="1" smtClean="0"/>
                        <a:t>yz</a:t>
                      </a:r>
                      <a:r>
                        <a:rPr lang="en-US" baseline="0" dirty="0" smtClean="0"/>
                        <a:t>    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5015091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5403387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m5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25757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1287" y="2385382"/>
            <a:ext cx="3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97709" y="2141385"/>
            <a:ext cx="33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251129"/>
              </p:ext>
            </p:extLst>
          </p:nvPr>
        </p:nvGraphicFramePr>
        <p:xfrm>
          <a:off x="7181746" y="4333208"/>
          <a:ext cx="4184510" cy="2079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2">
                  <a:extLst>
                    <a:ext uri="{9D8B030D-6E8A-4147-A177-3AD203B41FA5}">
                      <a16:colId xmlns:a16="http://schemas.microsoft.com/office/drawing/2014/main" val="2699842822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616039868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3766439375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983313417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231136142"/>
                    </a:ext>
                  </a:extLst>
                </a:gridCol>
              </a:tblGrid>
              <a:tr h="720258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baseline="0" dirty="0" err="1" smtClean="0"/>
                        <a:t>yz</a:t>
                      </a:r>
                      <a:r>
                        <a:rPr lang="en-US" baseline="0" dirty="0" smtClean="0"/>
                        <a:t>    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5015091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5403387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m5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m7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257571"/>
                  </a:ext>
                </a:extLst>
              </a:tr>
            </a:tbl>
          </a:graphicData>
        </a:graphic>
      </p:graphicFrame>
      <p:sp>
        <p:nvSpPr>
          <p:cNvPr id="15" name="Oval 14"/>
          <p:cNvSpPr/>
          <p:nvPr/>
        </p:nvSpPr>
        <p:spPr>
          <a:xfrm>
            <a:off x="1927812" y="2754714"/>
            <a:ext cx="500881" cy="1211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95966" y="4725345"/>
            <a:ext cx="3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927812" y="3436280"/>
            <a:ext cx="1454289" cy="529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518" y="4286614"/>
            <a:ext cx="419342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groups of 2 neighbor </a:t>
            </a:r>
            <a:r>
              <a:rPr lang="en-US" dirty="0" err="1" smtClean="0"/>
              <a:t>minterms</a:t>
            </a:r>
            <a:endParaRPr lang="en-US" dirty="0" smtClean="0"/>
          </a:p>
          <a:p>
            <a:r>
              <a:rPr lang="en-US" dirty="0" smtClean="0"/>
              <a:t>One isolated </a:t>
            </a:r>
            <a:r>
              <a:rPr lang="en-US" dirty="0" err="1" smtClean="0"/>
              <a:t>minterm</a:t>
            </a:r>
            <a:endParaRPr lang="en-US" dirty="0" smtClean="0"/>
          </a:p>
          <a:p>
            <a:endParaRPr lang="en-US" dirty="0" smtClean="0"/>
          </a:p>
          <a:p>
            <a:pPr lvl="0"/>
            <a:r>
              <a:rPr lang="en-US" dirty="0" smtClean="0"/>
              <a:t>Max3=m0 V m1 = !</a:t>
            </a:r>
            <a:r>
              <a:rPr lang="en-US" dirty="0" err="1" smtClean="0"/>
              <a:t>x!y</a:t>
            </a:r>
            <a:endParaRPr lang="en-US" sz="1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M(f)= {max1,max2,max3}: maximal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monoms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22692" y="4634163"/>
                <a:ext cx="214330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Max2= m5 V m7</a:t>
                </a:r>
              </a:p>
              <a:p>
                <a:r>
                  <a:rPr lang="en-US" dirty="0" smtClean="0"/>
                  <a:t>= (x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z) V (x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z) =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xz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692" y="4634163"/>
                <a:ext cx="2143307" cy="1477328"/>
              </a:xfrm>
              <a:prstGeom prst="rect">
                <a:avLst/>
              </a:prstGeom>
              <a:blipFill>
                <a:blip r:embed="rId4"/>
                <a:stretch>
                  <a:fillRect l="-2273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816868" y="2288912"/>
                <a:ext cx="22304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Max1= m1 V m5</a:t>
                </a:r>
              </a:p>
              <a:p>
                <a:r>
                  <a:rPr lang="en-US" dirty="0" smtClean="0"/>
                  <a:t>=(!x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!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dirty="0" smtClean="0"/>
                  <a:t>)V</a:t>
                </a:r>
              </a:p>
              <a:p>
                <a:r>
                  <a:rPr lang="en-US" dirty="0" smtClean="0"/>
                  <a:t>(x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) = !</a:t>
                </a:r>
                <a:r>
                  <a:rPr lang="en-US" dirty="0" err="1" smtClean="0"/>
                  <a:t>yz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868" y="2288912"/>
                <a:ext cx="2230419" cy="923330"/>
              </a:xfrm>
              <a:prstGeom prst="rect">
                <a:avLst/>
              </a:prstGeom>
              <a:blipFill>
                <a:blip r:embed="rId5"/>
                <a:stretch>
                  <a:fillRect l="-2186" t="-3947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1098883" y="2783305"/>
            <a:ext cx="1329809" cy="4289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4CE85-E925-42FE-B898-633924A3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0" y="220078"/>
            <a:ext cx="5867507" cy="606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83811E-D93E-450E-A265-3F7A48C1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60" y="827036"/>
            <a:ext cx="5921857" cy="11431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870" y="2189901"/>
            <a:ext cx="5183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ax1=</a:t>
            </a:r>
            <a:r>
              <a:rPr lang="en-US" dirty="0"/>
              <a:t>!</a:t>
            </a:r>
            <a:r>
              <a:rPr lang="en-US" dirty="0" err="1" smtClean="0"/>
              <a:t>yz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ax2=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xz</a:t>
            </a:r>
            <a:endParaRPr lang="en-US" dirty="0" smtClean="0"/>
          </a:p>
          <a:p>
            <a:pPr lvl="0"/>
            <a:r>
              <a:rPr lang="en-US" dirty="0"/>
              <a:t>m</a:t>
            </a:r>
            <a:r>
              <a:rPr lang="en-US" dirty="0" smtClean="0"/>
              <a:t>ax3=!</a:t>
            </a:r>
            <a:r>
              <a:rPr lang="en-US" dirty="0" err="1" smtClean="0"/>
              <a:t>x!y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C(f)= {max2,max3} =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minterms</a:t>
            </a:r>
            <a:r>
              <a:rPr lang="en-US" dirty="0" smtClean="0"/>
              <a:t> covered my the central </a:t>
            </a:r>
            <a:r>
              <a:rPr lang="en-US" dirty="0" err="1" smtClean="0"/>
              <a:t>monoms</a:t>
            </a:r>
            <a:r>
              <a:rPr lang="en-US" dirty="0" smtClean="0"/>
              <a:t> are circled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097876"/>
              </p:ext>
            </p:extLst>
          </p:nvPr>
        </p:nvGraphicFramePr>
        <p:xfrm>
          <a:off x="317108" y="4269142"/>
          <a:ext cx="4184510" cy="203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2">
                  <a:extLst>
                    <a:ext uri="{9D8B030D-6E8A-4147-A177-3AD203B41FA5}">
                      <a16:colId xmlns:a16="http://schemas.microsoft.com/office/drawing/2014/main" val="2699842822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616039868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3766439375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983313417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231136142"/>
                    </a:ext>
                  </a:extLst>
                </a:gridCol>
              </a:tblGrid>
              <a:tr h="67949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baseline="0" dirty="0" err="1" smtClean="0"/>
                        <a:t>yz</a:t>
                      </a:r>
                      <a:r>
                        <a:rPr lang="en-US" baseline="0" dirty="0" smtClean="0"/>
                        <a:t>    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5015091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5403387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m5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m7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25757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17108" y="4492170"/>
            <a:ext cx="3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916164" y="4804968"/>
            <a:ext cx="582420" cy="1223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16164" y="5505194"/>
            <a:ext cx="1490995" cy="5707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12424" y="4944749"/>
            <a:ext cx="1386160" cy="3727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23215" y="2189901"/>
            <a:ext cx="406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M(f) != C(f) ! = empty set =&gt; second case of simplification algorithm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7603" y="3659958"/>
            <a:ext cx="5171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only one simplified form because G covers all the </a:t>
            </a:r>
            <a:r>
              <a:rPr lang="en-US" dirty="0" err="1" smtClean="0"/>
              <a:t>minterms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 smtClean="0"/>
          </a:p>
          <a:p>
            <a:pPr lvl="0"/>
            <a:r>
              <a:rPr lang="en-US" dirty="0" smtClean="0"/>
              <a:t>F2(</a:t>
            </a:r>
            <a:r>
              <a:rPr lang="en-US" dirty="0" err="1" smtClean="0"/>
              <a:t>x,y,z</a:t>
            </a:r>
            <a:r>
              <a:rPr lang="en-US" dirty="0" smtClean="0"/>
              <a:t>) = max2Vmax3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=G(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x,y,z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xz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 !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x!y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23215" y="3027947"/>
            <a:ext cx="479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G= max2 V max3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9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1430" y="180550"/>
                <a:ext cx="87945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CCF(f) = M2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 M3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M4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 M6 = (x V !y V z)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 (x V !y V !z)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(!x V y V z)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(!x V !y V z)</a:t>
                </a:r>
              </a:p>
              <a:p>
                <a:endParaRPr lang="en-US" dirty="0"/>
              </a:p>
              <a:p>
                <a:r>
                  <a:rPr lang="en-US" dirty="0" smtClean="0"/>
                  <a:t>Dual factorization process: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30" y="180550"/>
                <a:ext cx="8794548" cy="923330"/>
              </a:xfrm>
              <a:prstGeom prst="rect">
                <a:avLst/>
              </a:prstGeom>
              <a:blipFill>
                <a:blip r:embed="rId2"/>
                <a:stretch>
                  <a:fillRect l="-624" t="-4636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167083"/>
              </p:ext>
            </p:extLst>
          </p:nvPr>
        </p:nvGraphicFramePr>
        <p:xfrm>
          <a:off x="223921" y="1159018"/>
          <a:ext cx="4184510" cy="2015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2">
                  <a:extLst>
                    <a:ext uri="{9D8B030D-6E8A-4147-A177-3AD203B41FA5}">
                      <a16:colId xmlns:a16="http://schemas.microsoft.com/office/drawing/2014/main" val="2699842822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616039868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3766439375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983313417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231136142"/>
                    </a:ext>
                  </a:extLst>
                </a:gridCol>
              </a:tblGrid>
              <a:tr h="656194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baseline="0" dirty="0" err="1" smtClean="0"/>
                        <a:t>yz</a:t>
                      </a:r>
                      <a:r>
                        <a:rPr lang="en-US" baseline="0" dirty="0" smtClean="0"/>
                        <a:t>    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5015091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5403387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M6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25757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23921" y="1358751"/>
            <a:ext cx="3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69668"/>
              </p:ext>
            </p:extLst>
          </p:nvPr>
        </p:nvGraphicFramePr>
        <p:xfrm>
          <a:off x="223921" y="3350631"/>
          <a:ext cx="4184510" cy="2058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2">
                  <a:extLst>
                    <a:ext uri="{9D8B030D-6E8A-4147-A177-3AD203B41FA5}">
                      <a16:colId xmlns:a16="http://schemas.microsoft.com/office/drawing/2014/main" val="2699842822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616039868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3766439375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983313417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231136142"/>
                    </a:ext>
                  </a:extLst>
                </a:gridCol>
              </a:tblGrid>
              <a:tr h="699682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baseline="0" dirty="0" err="1" smtClean="0"/>
                        <a:t>yz</a:t>
                      </a:r>
                      <a:r>
                        <a:rPr lang="en-US" baseline="0" dirty="0" smtClean="0"/>
                        <a:t>    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5015091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5403387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25757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23921" y="3656589"/>
            <a:ext cx="3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853325"/>
              </p:ext>
            </p:extLst>
          </p:nvPr>
        </p:nvGraphicFramePr>
        <p:xfrm>
          <a:off x="5839425" y="3197488"/>
          <a:ext cx="4184510" cy="196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2">
                  <a:extLst>
                    <a:ext uri="{9D8B030D-6E8A-4147-A177-3AD203B41FA5}">
                      <a16:colId xmlns:a16="http://schemas.microsoft.com/office/drawing/2014/main" val="2699842822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616039868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3766439375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983313417"/>
                    </a:ext>
                  </a:extLst>
                </a:gridCol>
                <a:gridCol w="836902">
                  <a:extLst>
                    <a:ext uri="{9D8B030D-6E8A-4147-A177-3AD203B41FA5}">
                      <a16:colId xmlns:a16="http://schemas.microsoft.com/office/drawing/2014/main" val="2231136142"/>
                    </a:ext>
                  </a:extLst>
                </a:gridCol>
              </a:tblGrid>
              <a:tr h="609913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baseline="0" dirty="0" err="1" smtClean="0"/>
                        <a:t>yz</a:t>
                      </a:r>
                      <a:r>
                        <a:rPr lang="en-US" baseline="0" dirty="0" smtClean="0"/>
                        <a:t>    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5015091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M3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5403387"/>
                  </a:ext>
                </a:extLst>
              </a:tr>
              <a:tr h="67949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M6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25757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839425" y="3428124"/>
            <a:ext cx="3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661661" y="1776384"/>
            <a:ext cx="1479348" cy="5358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11995" y="1728083"/>
            <a:ext cx="512530" cy="1236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-545432" y="2458671"/>
            <a:ext cx="2117559" cy="5358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735078" y="1496820"/>
                <a:ext cx="23296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 groups of 2 </a:t>
                </a:r>
                <a:r>
                  <a:rPr lang="en-US" dirty="0" err="1" smtClean="0"/>
                  <a:t>neighbour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maxterms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Maxd3 = M4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 M6 =</a:t>
                </a:r>
              </a:p>
              <a:p>
                <a:r>
                  <a:rPr lang="en-US" dirty="0" smtClean="0"/>
                  <a:t>= !x V z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078" y="1496820"/>
                <a:ext cx="2329681" cy="1477328"/>
              </a:xfrm>
              <a:prstGeom prst="rect">
                <a:avLst/>
              </a:prstGeom>
              <a:blipFill>
                <a:blip r:embed="rId3"/>
                <a:stretch>
                  <a:fillRect l="-2356" t="-2893" r="-785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73738" y="5585732"/>
                <a:ext cx="413469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Maxd2 = M3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 M2 = (</a:t>
                </a:r>
                <a:r>
                  <a:rPr lang="en-US" dirty="0" err="1" smtClean="0"/>
                  <a:t>xV!yV!z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(</a:t>
                </a:r>
                <a:r>
                  <a:rPr lang="en-US" dirty="0" err="1" smtClean="0"/>
                  <a:t>xV!yVz</a:t>
                </a:r>
                <a:r>
                  <a:rPr lang="en-US" dirty="0" smtClean="0"/>
                  <a:t>) = x V !y V (z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 !z) = x V !y</a:t>
                </a:r>
              </a:p>
              <a:p>
                <a:r>
                  <a:rPr lang="en-US" dirty="0"/>
                  <a:t>1 variable simplified = simple factorization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38" y="5585732"/>
                <a:ext cx="4134693" cy="1477328"/>
              </a:xfrm>
              <a:prstGeom prst="rect">
                <a:avLst/>
              </a:prstGeom>
              <a:blipFill>
                <a:blip r:embed="rId4"/>
                <a:stretch>
                  <a:fillRect l="-1327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839425" y="5397017"/>
                <a:ext cx="39860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Maxd1 = M2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 M6 = (</a:t>
                </a:r>
                <a:r>
                  <a:rPr lang="en-US" dirty="0" err="1" smtClean="0"/>
                  <a:t>xV!yVz</a:t>
                </a:r>
                <a:r>
                  <a:rPr lang="en-US" dirty="0" smtClean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 (!</a:t>
                </a:r>
                <a:r>
                  <a:rPr lang="en-US" dirty="0" err="1" smtClean="0"/>
                  <a:t>xV!yVz</a:t>
                </a:r>
                <a:r>
                  <a:rPr lang="en-US" dirty="0" smtClean="0"/>
                  <a:t>)= (x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 smtClean="0"/>
                  <a:t>!x) V !y V z = !y V z</a:t>
                </a:r>
              </a:p>
              <a:p>
                <a:r>
                  <a:rPr lang="en-US" dirty="0" smtClean="0"/>
                  <a:t>1 variable simplified = simple factorization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425" y="5397017"/>
                <a:ext cx="3986007" cy="1200329"/>
              </a:xfrm>
              <a:prstGeom prst="rect">
                <a:avLst/>
              </a:prstGeom>
              <a:blipFill>
                <a:blip r:embed="rId5"/>
                <a:stretch>
                  <a:fillRect l="-1376" t="-3046" b="-6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3552867" y="2488650"/>
            <a:ext cx="995837" cy="4475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257" y="401680"/>
            <a:ext cx="8596668" cy="38807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Cd(f) = {maxd2,maxd3} = set of central </a:t>
            </a:r>
            <a:r>
              <a:rPr lang="en-US" dirty="0" err="1" smtClean="0"/>
              <a:t>monoms</a:t>
            </a:r>
            <a:endParaRPr lang="en-US" dirty="0" smtClean="0"/>
          </a:p>
          <a:p>
            <a:r>
              <a:rPr lang="en-US" dirty="0" smtClean="0"/>
              <a:t>G = maxd2 V maxd3</a:t>
            </a:r>
          </a:p>
          <a:p>
            <a:r>
              <a:rPr lang="en-US" dirty="0"/>
              <a:t>There is only one simplified form because G covers all the </a:t>
            </a:r>
            <a:r>
              <a:rPr lang="en-US" dirty="0" err="1" smtClean="0"/>
              <a:t>maxterms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F2(</a:t>
            </a:r>
            <a:r>
              <a:rPr lang="en-US" dirty="0" err="1"/>
              <a:t>x,y,z</a:t>
            </a:r>
            <a:r>
              <a:rPr lang="en-US" dirty="0"/>
              <a:t>) = </a:t>
            </a:r>
            <a:r>
              <a:rPr lang="en-US" dirty="0" smtClean="0"/>
              <a:t>maxd2Vmaxd3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=G(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x,y,z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dirty="0" smtClean="0"/>
              <a:t>x </a:t>
            </a:r>
            <a:r>
              <a:rPr lang="en-US" dirty="0"/>
              <a:t>V !</a:t>
            </a:r>
            <a:r>
              <a:rPr lang="en-US" dirty="0" smtClean="0"/>
              <a:t>y) V ( </a:t>
            </a:r>
            <a:r>
              <a:rPr lang="en-US" dirty="0"/>
              <a:t>!x V </a:t>
            </a:r>
            <a:r>
              <a:rPr lang="en-US" dirty="0" smtClean="0"/>
              <a:t>z)</a:t>
            </a:r>
          </a:p>
          <a:p>
            <a:pPr marL="0" indent="0">
              <a:buNone/>
            </a:pPr>
            <a:r>
              <a:rPr lang="en-US" dirty="0" smtClean="0"/>
              <a:t>We compare the disjunctive and conjunctive simplified forms</a:t>
            </a:r>
          </a:p>
          <a:p>
            <a:pPr marL="0" lvl="0" indent="0">
              <a:buNone/>
            </a:pPr>
            <a:r>
              <a:rPr lang="en-US" dirty="0"/>
              <a:t>f</a:t>
            </a:r>
            <a:r>
              <a:rPr lang="en-US" dirty="0" smtClean="0"/>
              <a:t>2ds(</a:t>
            </a:r>
            <a:r>
              <a:rPr lang="en-US" dirty="0" err="1" smtClean="0"/>
              <a:t>x,y,z</a:t>
            </a:r>
            <a:r>
              <a:rPr lang="en-US" dirty="0" smtClean="0"/>
              <a:t>)=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xz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 !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x!y</a:t>
            </a:r>
            <a:endParaRPr lang="en-US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2 unary operations 4 </a:t>
            </a:r>
            <a:r>
              <a:rPr lang="en-US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occurences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variables and 3 binary operations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f2cs(</a:t>
            </a:r>
            <a:r>
              <a:rPr lang="en-US" dirty="0" err="1" smtClean="0"/>
              <a:t>x,y,z</a:t>
            </a:r>
            <a:r>
              <a:rPr lang="en-US" dirty="0" smtClean="0"/>
              <a:t>)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dirty="0"/>
              <a:t>x V !y) V ( !x V z</a:t>
            </a:r>
            <a:r>
              <a:rPr lang="en-US" dirty="0" smtClean="0"/>
              <a:t>) = </a:t>
            </a:r>
          </a:p>
          <a:p>
            <a:pPr marL="0" indent="0">
              <a:buNone/>
            </a:pPr>
            <a:r>
              <a:rPr lang="en-US" dirty="0" smtClean="0"/>
              <a:t>Has 2 unary operations 4 </a:t>
            </a:r>
            <a:r>
              <a:rPr lang="en-US" dirty="0" err="1" smtClean="0"/>
              <a:t>occurences</a:t>
            </a:r>
            <a:r>
              <a:rPr lang="en-US" dirty="0" smtClean="0"/>
              <a:t> of variables and 4 binary operations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=&gt; f2cs(</a:t>
            </a:r>
            <a:r>
              <a:rPr lang="en-US" dirty="0" err="1" smtClean="0"/>
              <a:t>x,y,z</a:t>
            </a:r>
            <a:r>
              <a:rPr lang="en-US" dirty="0"/>
              <a:t>)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dirty="0"/>
              <a:t>x V !y) V ( !x V z) </a:t>
            </a:r>
            <a:r>
              <a:rPr lang="en-US" dirty="0" smtClean="0"/>
              <a:t>is the </a:t>
            </a:r>
            <a:r>
              <a:rPr lang="en-US" smtClean="0"/>
              <a:t>simplest equivalent form of f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6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functions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7334" y="1365411"/>
            <a:ext cx="8305800" cy="5181600"/>
          </a:xfrm>
          <a:noFill/>
        </p:spPr>
      </p:pic>
    </p:spTree>
    <p:extLst>
      <p:ext uri="{BB962C8B-B14F-4D97-AF65-F5344CB8AC3E}">
        <p14:creationId xmlns:p14="http://schemas.microsoft.com/office/powerpoint/2010/main" val="206773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340F2-715E-4D45-9F25-45D7D4501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2" y="5375002"/>
            <a:ext cx="9434100" cy="1141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6481" y="386417"/>
            <a:ext cx="8375809" cy="5257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2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81"/>
          <a:stretch/>
        </p:blipFill>
        <p:spPr>
          <a:xfrm>
            <a:off x="596449" y="541136"/>
            <a:ext cx="7696200" cy="3172163"/>
          </a:xfrm>
          <a:prstGeom prst="rect">
            <a:avLst/>
          </a:prstGeom>
          <a:noFill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11"/>
          <a:stretch/>
        </p:blipFill>
        <p:spPr>
          <a:xfrm>
            <a:off x="558349" y="3713299"/>
            <a:ext cx="7772400" cy="2970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56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Scanned remarks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27" t="-301" r="-627" b="22796"/>
          <a:stretch/>
        </p:blipFill>
        <p:spPr>
          <a:xfrm>
            <a:off x="621890" y="384397"/>
            <a:ext cx="5576537" cy="599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Scanned </a:t>
            </a:r>
            <a:r>
              <a:rPr lang="en-US" dirty="0" err="1" smtClean="0"/>
              <a:t>dcf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52" y="1334607"/>
            <a:ext cx="9949682" cy="43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Scanned </a:t>
            </a:r>
            <a:r>
              <a:rPr lang="en-US" dirty="0" err="1" smtClean="0"/>
              <a:t>ccf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3818"/>
          <a:stretch/>
        </p:blipFill>
        <p:spPr>
          <a:xfrm>
            <a:off x="48127" y="555241"/>
            <a:ext cx="11927305" cy="47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function simplification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4"/>
          <a:stretch/>
        </p:blipFill>
        <p:spPr>
          <a:xfrm>
            <a:off x="536881" y="1322863"/>
            <a:ext cx="8382000" cy="4804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41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76"/>
          <a:stretch/>
        </p:blipFill>
        <p:spPr bwMode="auto">
          <a:xfrm>
            <a:off x="548099" y="513286"/>
            <a:ext cx="8077200" cy="404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0A1C1B724C384EB82DD5F50928597C" ma:contentTypeVersion="2" ma:contentTypeDescription="Create a new document." ma:contentTypeScope="" ma:versionID="5f94e00b72e7d3d7e2f3eefbbbef4ebc">
  <xsd:schema xmlns:xsd="http://www.w3.org/2001/XMLSchema" xmlns:xs="http://www.w3.org/2001/XMLSchema" xmlns:p="http://schemas.microsoft.com/office/2006/metadata/properties" xmlns:ns2="02a8dec1-6acd-466a-99e7-60870912793c" targetNamespace="http://schemas.microsoft.com/office/2006/metadata/properties" ma:root="true" ma:fieldsID="6039c0d069f040d7a64b2a8486ced038" ns2:_="">
    <xsd:import namespace="02a8dec1-6acd-466a-99e7-608709127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8dec1-6acd-466a-99e7-6087091279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470659-0153-4006-AF9E-E98CE46A9899}"/>
</file>

<file path=customXml/itemProps2.xml><?xml version="1.0" encoding="utf-8"?>
<ds:datastoreItem xmlns:ds="http://schemas.openxmlformats.org/officeDocument/2006/customXml" ds:itemID="{331C54D9-EB56-4152-8746-5951745F453F}"/>
</file>

<file path=customXml/itemProps3.xml><?xml version="1.0" encoding="utf-8"?>
<ds:datastoreItem xmlns:ds="http://schemas.openxmlformats.org/officeDocument/2006/customXml" ds:itemID="{5A66DF9E-F64F-4958-BD1C-3CE8AAAA0DB5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1484</TotalTime>
  <Words>526</Words>
  <Application>Microsoft Office PowerPoint</Application>
  <PresentationFormat>Widescreen</PresentationFormat>
  <Paragraphs>144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Cambria Math</vt:lpstr>
      <vt:lpstr>Times New Roman</vt:lpstr>
      <vt:lpstr>Trebuchet MS</vt:lpstr>
      <vt:lpstr>Wingdings 3</vt:lpstr>
      <vt:lpstr>Facet</vt:lpstr>
      <vt:lpstr>BOOLEAN FUNCTIONS </vt:lpstr>
      <vt:lpstr>Boolean functions </vt:lpstr>
      <vt:lpstr>PowerPoint Presentation</vt:lpstr>
      <vt:lpstr>PowerPoint Presentation</vt:lpstr>
      <vt:lpstr>Scanned remarks </vt:lpstr>
      <vt:lpstr>Scanned dcf</vt:lpstr>
      <vt:lpstr>Scanned ccf</vt:lpstr>
      <vt:lpstr>Boolean function simplification</vt:lpstr>
      <vt:lpstr>PowerPoint Presentation</vt:lpstr>
      <vt:lpstr>Simplification of DCF </vt:lpstr>
      <vt:lpstr>Veitch-Karnaugh Diagrams Method </vt:lpstr>
      <vt:lpstr>Using Karnaugh diagrams simplify both DCF and CCF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BOOLEAN FUNCTIONS</dc:title>
  <dc:creator>Bogdan</dc:creator>
  <cp:lastModifiedBy>Bogdan</cp:lastModifiedBy>
  <cp:revision>19</cp:revision>
  <dcterms:created xsi:type="dcterms:W3CDTF">2021-01-04T19:01:24Z</dcterms:created>
  <dcterms:modified xsi:type="dcterms:W3CDTF">2021-01-07T10:28:51Z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0x010100F60A1C1B724C384EB82DD5F50928597C</vt:lpwstr>
  </property>
</Properties>
</file>